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YXbQgFRjSO/gPhJKZNSpbZHk1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.jp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Relationship Id="rId4" Type="http://schemas.openxmlformats.org/officeDocument/2006/relationships/image" Target="../media/image38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jpg"/><Relationship Id="rId6" Type="http://schemas.openxmlformats.org/officeDocument/2006/relationships/image" Target="../media/image42.png"/><Relationship Id="rId7" Type="http://schemas.openxmlformats.org/officeDocument/2006/relationships/image" Target="../media/image2.jpg"/><Relationship Id="rId8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0" y="1722633"/>
            <a:ext cx="12192000" cy="115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7000"/>
              <a:buFont typeface="Calibri"/>
              <a:buNone/>
            </a:pPr>
            <a:r>
              <a:rPr b="1" lang="en-US" sz="7000">
                <a:solidFill>
                  <a:srgbClr val="002060"/>
                </a:solidFill>
              </a:rPr>
              <a:t>Deep Neural Networks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0" y="3602038"/>
            <a:ext cx="12192000" cy="1054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Malleswar Yenugu, PhD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90" name="Google Shape;90;p1"/>
          <p:cNvSpPr txBox="1"/>
          <p:nvPr>
            <p:ph idx="11" type="ftr"/>
          </p:nvPr>
        </p:nvSpPr>
        <p:spPr>
          <a:xfrm>
            <a:off x="383286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0" y="1113183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course on “Data Science with Python”</a:t>
            </a:r>
            <a:endParaRPr/>
          </a:p>
        </p:txBody>
      </p:sp>
      <p:pic>
        <p:nvPicPr>
          <p:cNvPr descr="Image result for facial recognition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52193"/>
            <a:ext cx="4034053" cy="140580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Image result for self driving car"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1500" y="5024437"/>
            <a:ext cx="4000500" cy="183356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12" name="Google Shape;21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742" y="1391004"/>
            <a:ext cx="5191125" cy="34871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10"/>
          <p:cNvSpPr txBox="1"/>
          <p:nvPr/>
        </p:nvSpPr>
        <p:spPr>
          <a:xfrm>
            <a:off x="0" y="0"/>
            <a:ext cx="7231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Problem - Why Neural Networks?</a:t>
            </a:r>
            <a:endParaRPr/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47945" t="38841"/>
          <a:stretch/>
        </p:blipFill>
        <p:spPr>
          <a:xfrm>
            <a:off x="7000877" y="1726558"/>
            <a:ext cx="3981680" cy="27448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10"/>
          <p:cNvSpPr txBox="1"/>
          <p:nvPr/>
        </p:nvSpPr>
        <p:spPr>
          <a:xfrm>
            <a:off x="6752642" y="4688347"/>
            <a:ext cx="447814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50x50=2500 pixels for black and white images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7500 pixels for colored images (RGB)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0" y="0"/>
            <a:ext cx="48036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Neurons of Human Brain</a:t>
            </a:r>
            <a:endParaRPr/>
          </a:p>
        </p:txBody>
      </p:sp>
      <p:sp>
        <p:nvSpPr>
          <p:cNvPr id="224" name="Google Shape;22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25" name="Google Shape;22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340" y="1114499"/>
            <a:ext cx="3485758" cy="46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4">
            <a:alphaModFix/>
          </a:blip>
          <a:srcRect b="0" l="14473" r="18430" t="0"/>
          <a:stretch/>
        </p:blipFill>
        <p:spPr>
          <a:xfrm>
            <a:off x="851874" y="1269655"/>
            <a:ext cx="5519429" cy="431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0" y="0"/>
            <a:ext cx="51215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idea – Natural Neuron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744718"/>
            <a:ext cx="6572696" cy="3683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8" name="Google Shape;238;p12"/>
          <p:cNvGrpSpPr/>
          <p:nvPr/>
        </p:nvGrpSpPr>
        <p:grpSpPr>
          <a:xfrm>
            <a:off x="7136091" y="1186226"/>
            <a:ext cx="4558135" cy="5383908"/>
            <a:chOff x="7136091" y="1186226"/>
            <a:chExt cx="4558135" cy="5383908"/>
          </a:xfrm>
        </p:grpSpPr>
        <p:pic>
          <p:nvPicPr>
            <p:cNvPr id="239" name="Google Shape;239;p12"/>
            <p:cNvPicPr preferRelativeResize="0"/>
            <p:nvPr/>
          </p:nvPicPr>
          <p:blipFill rotWithShape="1">
            <a:blip r:embed="rId4">
              <a:alphaModFix/>
            </a:blip>
            <a:srcRect b="4613" l="42448" r="3236" t="9123"/>
            <a:stretch/>
          </p:blipFill>
          <p:spPr>
            <a:xfrm>
              <a:off x="7136091" y="1186226"/>
              <a:ext cx="4558135" cy="538390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0" name="Google Shape;240;p12"/>
            <p:cNvSpPr txBox="1"/>
            <p:nvPr/>
          </p:nvSpPr>
          <p:spPr>
            <a:xfrm>
              <a:off x="7295153" y="1433436"/>
              <a:ext cx="21857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How Neurons communicate?</a:t>
              </a:r>
              <a:endParaRPr/>
            </a:p>
          </p:txBody>
        </p:sp>
      </p:grpSp>
      <p:sp>
        <p:nvSpPr>
          <p:cNvPr id="241" name="Google Shape;241;p12"/>
          <p:cNvSpPr txBox="1"/>
          <p:nvPr/>
        </p:nvSpPr>
        <p:spPr>
          <a:xfrm>
            <a:off x="522913" y="2264433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242" name="Google Shape;242;p12"/>
          <p:cNvSpPr txBox="1"/>
          <p:nvPr/>
        </p:nvSpPr>
        <p:spPr>
          <a:xfrm>
            <a:off x="5121530" y="2124852"/>
            <a:ext cx="12618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 b="0" l="16625" r="0" t="18611"/>
          <a:stretch/>
        </p:blipFill>
        <p:spPr>
          <a:xfrm>
            <a:off x="2355420" y="1421176"/>
            <a:ext cx="7885848" cy="434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51" name="Google Shape;25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0" y="0"/>
            <a:ext cx="5295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idea – Artificial Neuron</a:t>
            </a:r>
            <a:endParaRPr/>
          </a:p>
        </p:txBody>
      </p:sp>
      <p:sp>
        <p:nvSpPr>
          <p:cNvPr id="253" name="Google Shape;253;p13"/>
          <p:cNvSpPr txBox="1"/>
          <p:nvPr/>
        </p:nvSpPr>
        <p:spPr>
          <a:xfrm rot="-5400000">
            <a:off x="1924885" y="3620911"/>
            <a:ext cx="14458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/>
          </a:p>
        </p:txBody>
      </p:sp>
      <p:sp>
        <p:nvSpPr>
          <p:cNvPr id="254" name="Google Shape;254;p13"/>
          <p:cNvSpPr txBox="1"/>
          <p:nvPr/>
        </p:nvSpPr>
        <p:spPr>
          <a:xfrm rot="-5400000">
            <a:off x="9221700" y="3436565"/>
            <a:ext cx="18145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will we cover Today?</a:t>
            </a:r>
            <a:endParaRPr/>
          </a:p>
        </p:txBody>
      </p:sp>
      <p:sp>
        <p:nvSpPr>
          <p:cNvPr id="262" name="Google Shape;26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63" name="Google Shape;26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838200" y="1405532"/>
            <a:ext cx="675871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Why Neural Networks?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Types of Deep Neural Networks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Reinforcement Learning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4"/>
          <p:cNvPicPr preferRelativeResize="0"/>
          <p:nvPr/>
        </p:nvPicPr>
        <p:blipFill rotWithShape="1">
          <a:blip r:embed="rId3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5"/>
          <p:cNvPicPr preferRelativeResize="0"/>
          <p:nvPr/>
        </p:nvPicPr>
        <p:blipFill rotWithShape="1">
          <a:blip r:embed="rId3">
            <a:alphaModFix/>
          </a:blip>
          <a:srcRect b="41153" l="85069" r="0" t="43618"/>
          <a:stretch/>
        </p:blipFill>
        <p:spPr>
          <a:xfrm>
            <a:off x="4634505" y="3029477"/>
            <a:ext cx="903111" cy="45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5"/>
          <p:cNvSpPr txBox="1"/>
          <p:nvPr/>
        </p:nvSpPr>
        <p:spPr>
          <a:xfrm>
            <a:off x="0" y="0"/>
            <a:ext cx="33316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/>
          </a:p>
        </p:txBody>
      </p:sp>
      <p:sp>
        <p:nvSpPr>
          <p:cNvPr id="273" name="Google Shape;27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74" name="Google Shape;27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15"/>
          <p:cNvPicPr preferRelativeResize="0"/>
          <p:nvPr/>
        </p:nvPicPr>
        <p:blipFill rotWithShape="1">
          <a:blip r:embed="rId3">
            <a:alphaModFix/>
          </a:blip>
          <a:srcRect b="0" l="27299" r="14931" t="0"/>
          <a:stretch/>
        </p:blipFill>
        <p:spPr>
          <a:xfrm>
            <a:off x="1275707" y="1814218"/>
            <a:ext cx="3494266" cy="300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 rotWithShape="1">
          <a:blip r:embed="rId3">
            <a:alphaModFix/>
          </a:blip>
          <a:srcRect b="39420" l="3835" r="81234" t="47641"/>
          <a:stretch/>
        </p:blipFill>
        <p:spPr>
          <a:xfrm>
            <a:off x="440329" y="3120324"/>
            <a:ext cx="903111" cy="389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5"/>
          <p:cNvSpPr txBox="1"/>
          <p:nvPr/>
        </p:nvSpPr>
        <p:spPr>
          <a:xfrm>
            <a:off x="1843703" y="4926358"/>
            <a:ext cx="2358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Neural Network</a:t>
            </a:r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>
            <a:off x="7219650" y="1847138"/>
            <a:ext cx="4935661" cy="3448552"/>
            <a:chOff x="7219650" y="1847138"/>
            <a:chExt cx="4935661" cy="3448552"/>
          </a:xfrm>
        </p:grpSpPr>
        <p:pic>
          <p:nvPicPr>
            <p:cNvPr id="279" name="Google Shape;279;p15"/>
            <p:cNvPicPr preferRelativeResize="0"/>
            <p:nvPr/>
          </p:nvPicPr>
          <p:blipFill rotWithShape="1">
            <a:blip r:embed="rId4">
              <a:alphaModFix/>
            </a:blip>
            <a:srcRect b="1599" l="16596" r="0" t="0"/>
            <a:stretch/>
          </p:blipFill>
          <p:spPr>
            <a:xfrm>
              <a:off x="7219650" y="1847138"/>
              <a:ext cx="4935661" cy="3011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5"/>
            <p:cNvSpPr txBox="1"/>
            <p:nvPr/>
          </p:nvSpPr>
          <p:spPr>
            <a:xfrm>
              <a:off x="7747300" y="4926358"/>
              <a:ext cx="3606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Multilayered (Deep) Neural Network</a:t>
              </a:r>
              <a:endParaRPr/>
            </a:p>
          </p:txBody>
        </p:sp>
      </p:grpSp>
      <p:pic>
        <p:nvPicPr>
          <p:cNvPr id="281" name="Google Shape;281;p15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88" name="Google Shape;28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16"/>
          <p:cNvSpPr txBox="1"/>
          <p:nvPr/>
        </p:nvSpPr>
        <p:spPr>
          <a:xfrm>
            <a:off x="0" y="0"/>
            <a:ext cx="85410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Neural Networks: Example – Structured Data</a:t>
            </a:r>
            <a:endParaRPr/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 b="3215" l="0" r="0" t="0"/>
          <a:stretch/>
        </p:blipFill>
        <p:spPr>
          <a:xfrm>
            <a:off x="528980" y="1470873"/>
            <a:ext cx="4440242" cy="29033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16"/>
          <p:cNvSpPr txBox="1"/>
          <p:nvPr/>
        </p:nvSpPr>
        <p:spPr>
          <a:xfrm>
            <a:off x="1569964" y="1101541"/>
            <a:ext cx="2358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Neural Network</a:t>
            </a:r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5595225" y="1101541"/>
            <a:ext cx="6030750" cy="3267260"/>
            <a:chOff x="5595225" y="1101541"/>
            <a:chExt cx="6030750" cy="3267260"/>
          </a:xfrm>
        </p:grpSpPr>
        <p:pic>
          <p:nvPicPr>
            <p:cNvPr id="293" name="Google Shape;293;p16"/>
            <p:cNvPicPr preferRelativeResize="0"/>
            <p:nvPr/>
          </p:nvPicPr>
          <p:blipFill rotWithShape="1">
            <a:blip r:embed="rId4">
              <a:alphaModFix/>
            </a:blip>
            <a:srcRect b="0" l="0" r="0" t="15783"/>
            <a:stretch/>
          </p:blipFill>
          <p:spPr>
            <a:xfrm>
              <a:off x="5595225" y="1470873"/>
              <a:ext cx="6030750" cy="28979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4" name="Google Shape;294;p16"/>
            <p:cNvSpPr txBox="1"/>
            <p:nvPr/>
          </p:nvSpPr>
          <p:spPr>
            <a:xfrm>
              <a:off x="7431463" y="1101541"/>
              <a:ext cx="22204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Deep Neural Network</a:t>
              </a:r>
              <a:endParaRPr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2088" y="4258960"/>
            <a:ext cx="5438716" cy="246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6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6875" r="0" t="36443"/>
          <a:stretch/>
        </p:blipFill>
        <p:spPr>
          <a:xfrm>
            <a:off x="419100" y="1635140"/>
            <a:ext cx="11353800" cy="4273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04" name="Google Shape;30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17"/>
          <p:cNvSpPr txBox="1"/>
          <p:nvPr/>
        </p:nvSpPr>
        <p:spPr>
          <a:xfrm>
            <a:off x="0" y="0"/>
            <a:ext cx="62327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Neural Networks: Example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93679">
            <a:off x="1702604" y="878574"/>
            <a:ext cx="2601062" cy="181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55" y="818055"/>
            <a:ext cx="6481234" cy="31142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15" name="Google Shape;31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0" y="0"/>
            <a:ext cx="62327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Neural Networks: Example</a:t>
            </a:r>
            <a:endParaRPr/>
          </a:p>
        </p:txBody>
      </p:sp>
      <p:pic>
        <p:nvPicPr>
          <p:cNvPr id="317" name="Google Shape;317;p18"/>
          <p:cNvPicPr preferRelativeResize="0"/>
          <p:nvPr/>
        </p:nvPicPr>
        <p:blipFill rotWithShape="1">
          <a:blip r:embed="rId4">
            <a:alphaModFix/>
          </a:blip>
          <a:srcRect b="7367" l="3739" r="1811" t="3836"/>
          <a:stretch/>
        </p:blipFill>
        <p:spPr>
          <a:xfrm>
            <a:off x="4365977" y="3845817"/>
            <a:ext cx="7574845" cy="28756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25" name="Google Shape;3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326" name="Google Shape;3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40" y="721905"/>
            <a:ext cx="9486900" cy="5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 txBox="1"/>
          <p:nvPr/>
        </p:nvSpPr>
        <p:spPr>
          <a:xfrm>
            <a:off x="0" y="0"/>
            <a:ext cx="62327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Neural Networks: Example</a:t>
            </a:r>
            <a:endParaRPr/>
          </a:p>
        </p:txBody>
      </p:sp>
      <p:pic>
        <p:nvPicPr>
          <p:cNvPr id="328" name="Google Shape;328;p19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0" y="0"/>
            <a:ext cx="43534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Recap…Branches of AI</a:t>
            </a:r>
            <a:endParaRPr/>
          </a:p>
        </p:txBody>
      </p:sp>
      <p:sp>
        <p:nvSpPr>
          <p:cNvPr id="100" name="Google Shape;10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77627" y="1005734"/>
            <a:ext cx="11387580" cy="646332"/>
          </a:xfrm>
          <a:prstGeom prst="roundRect">
            <a:avLst>
              <a:gd fmla="val 16667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527935" y="2525074"/>
            <a:ext cx="8804635" cy="523445"/>
          </a:xfrm>
          <a:prstGeom prst="rect">
            <a:avLst/>
          </a:prstGeom>
          <a:solidFill>
            <a:srgbClr val="833C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98836" y="4426331"/>
            <a:ext cx="2492680" cy="365125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375144" y="5579551"/>
            <a:ext cx="9441712" cy="4864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Networks and Deep Neural Networks 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646667" y="1652066"/>
            <a:ext cx="484632" cy="87300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2"/>
          <p:cNvCxnSpPr>
            <a:stCxn id="103" idx="2"/>
            <a:endCxn id="104" idx="0"/>
          </p:cNvCxnSpPr>
          <p:nvPr/>
        </p:nvCxnSpPr>
        <p:spPr>
          <a:xfrm flipH="1">
            <a:off x="2045252" y="3048519"/>
            <a:ext cx="3885000" cy="13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" name="Google Shape;108;p2"/>
          <p:cNvSpPr/>
          <p:nvPr/>
        </p:nvSpPr>
        <p:spPr>
          <a:xfrm>
            <a:off x="4295540" y="4442721"/>
            <a:ext cx="2881053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215320" y="4427784"/>
            <a:ext cx="2881053" cy="3651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/>
          </a:p>
        </p:txBody>
      </p:sp>
      <p:cxnSp>
        <p:nvCxnSpPr>
          <p:cNvPr id="110" name="Google Shape;110;p2"/>
          <p:cNvCxnSpPr>
            <a:stCxn id="103" idx="2"/>
            <a:endCxn id="108" idx="0"/>
          </p:cNvCxnSpPr>
          <p:nvPr/>
        </p:nvCxnSpPr>
        <p:spPr>
          <a:xfrm flipH="1">
            <a:off x="5736152" y="3048519"/>
            <a:ext cx="194100" cy="139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" name="Google Shape;111;p2"/>
          <p:cNvCxnSpPr>
            <a:stCxn id="103" idx="2"/>
            <a:endCxn id="109" idx="0"/>
          </p:cNvCxnSpPr>
          <p:nvPr/>
        </p:nvCxnSpPr>
        <p:spPr>
          <a:xfrm>
            <a:off x="5930252" y="3048519"/>
            <a:ext cx="3725700" cy="13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2" name="Google Shape;112;p2"/>
          <p:cNvSpPr/>
          <p:nvPr/>
        </p:nvSpPr>
        <p:spPr>
          <a:xfrm>
            <a:off x="1802860" y="4791456"/>
            <a:ext cx="484632" cy="7879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5508442" y="4807050"/>
            <a:ext cx="484632" cy="7879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9497568" y="4795070"/>
            <a:ext cx="484632" cy="7879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35" name="Google Shape;3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336" name="Google Shape;336;p20"/>
          <p:cNvPicPr preferRelativeResize="0"/>
          <p:nvPr/>
        </p:nvPicPr>
        <p:blipFill rotWithShape="1">
          <a:blip r:embed="rId3">
            <a:alphaModFix/>
          </a:blip>
          <a:srcRect b="11294" l="3720" r="3520" t="20165"/>
          <a:stretch/>
        </p:blipFill>
        <p:spPr>
          <a:xfrm>
            <a:off x="643347" y="806267"/>
            <a:ext cx="10576397" cy="439732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1900838" y="5088837"/>
            <a:ext cx="26922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System</a:t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7455091" y="5088837"/>
            <a:ext cx="23110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User</a:t>
            </a:r>
            <a:endParaRPr/>
          </a:p>
        </p:txBody>
      </p:sp>
      <p:sp>
        <p:nvSpPr>
          <p:cNvPr id="339" name="Google Shape;339;p20"/>
          <p:cNvSpPr txBox="1"/>
          <p:nvPr/>
        </p:nvSpPr>
        <p:spPr>
          <a:xfrm>
            <a:off x="0" y="0"/>
            <a:ext cx="62327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Neural Networks: Example</a:t>
            </a:r>
            <a:endParaRPr/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/>
        </p:nvSpPr>
        <p:spPr>
          <a:xfrm>
            <a:off x="0" y="0"/>
            <a:ext cx="58518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</a:t>
            </a:r>
            <a:endParaRPr/>
          </a:p>
        </p:txBody>
      </p:sp>
      <p:sp>
        <p:nvSpPr>
          <p:cNvPr id="347" name="Google Shape;3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48" name="Google Shape;3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91" y="1044616"/>
            <a:ext cx="11286218" cy="515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57" name="Google Shape;3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358" name="Google Shape;3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57" y="1588173"/>
            <a:ext cx="11514686" cy="392650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 txBox="1"/>
          <p:nvPr/>
        </p:nvSpPr>
        <p:spPr>
          <a:xfrm>
            <a:off x="0" y="0"/>
            <a:ext cx="76645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Network: Example</a:t>
            </a:r>
            <a:endParaRPr/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67" name="Google Shape;3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23"/>
          <p:cNvSpPr txBox="1"/>
          <p:nvPr/>
        </p:nvSpPr>
        <p:spPr>
          <a:xfrm>
            <a:off x="0" y="0"/>
            <a:ext cx="82428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CNN for Facial Recognition and Expressions</a:t>
            </a:r>
            <a:endParaRPr/>
          </a:p>
        </p:txBody>
      </p:sp>
      <p:pic>
        <p:nvPicPr>
          <p:cNvPr descr="Image result for convolutional neural network face recognition" id="369" name="Google Shape;369;p23"/>
          <p:cNvPicPr preferRelativeResize="0"/>
          <p:nvPr/>
        </p:nvPicPr>
        <p:blipFill rotWithShape="1">
          <a:blip r:embed="rId3">
            <a:alphaModFix/>
          </a:blip>
          <a:srcRect b="14307" l="13146" r="12781" t="27415"/>
          <a:stretch/>
        </p:blipFill>
        <p:spPr>
          <a:xfrm>
            <a:off x="1336365" y="735550"/>
            <a:ext cx="9030985" cy="39966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636" y="3954071"/>
            <a:ext cx="3567194" cy="261145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371" name="Google Shape;371;p23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/>
        </p:nvSpPr>
        <p:spPr>
          <a:xfrm>
            <a:off x="0" y="0"/>
            <a:ext cx="51031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Recurrent Neural Network</a:t>
            </a:r>
            <a:endParaRPr/>
          </a:p>
        </p:txBody>
      </p:sp>
      <p:sp>
        <p:nvSpPr>
          <p:cNvPr id="378" name="Google Shape;3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807" y="924422"/>
            <a:ext cx="10550551" cy="523278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 txBox="1"/>
          <p:nvPr/>
        </p:nvSpPr>
        <p:spPr>
          <a:xfrm>
            <a:off x="7540596" y="817638"/>
            <a:ext cx="15903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Loop</a:t>
            </a:r>
            <a:endParaRPr/>
          </a:p>
        </p:txBody>
      </p:sp>
      <p:pic>
        <p:nvPicPr>
          <p:cNvPr id="382" name="Google Shape;382;p24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35" y="1085286"/>
            <a:ext cx="11104137" cy="30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390" name="Google Shape;39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25"/>
          <p:cNvSpPr txBox="1"/>
          <p:nvPr/>
        </p:nvSpPr>
        <p:spPr>
          <a:xfrm>
            <a:off x="0" y="0"/>
            <a:ext cx="57200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RNN for Language Translation</a:t>
            </a:r>
            <a:endParaRPr/>
          </a:p>
        </p:txBody>
      </p:sp>
      <p:pic>
        <p:nvPicPr>
          <p:cNvPr id="392" name="Google Shape;392;p25"/>
          <p:cNvPicPr preferRelativeResize="0"/>
          <p:nvPr/>
        </p:nvPicPr>
        <p:blipFill rotWithShape="1">
          <a:blip r:embed="rId4">
            <a:alphaModFix/>
          </a:blip>
          <a:srcRect b="17812" l="27555" r="15777" t="1536"/>
          <a:stretch/>
        </p:blipFill>
        <p:spPr>
          <a:xfrm>
            <a:off x="4264755" y="4473571"/>
            <a:ext cx="3371992" cy="2380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25"/>
          <p:cNvCxnSpPr/>
          <p:nvPr/>
        </p:nvCxnSpPr>
        <p:spPr>
          <a:xfrm rot="10800000">
            <a:off x="1637881" y="3516923"/>
            <a:ext cx="2903974" cy="17584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4" name="Google Shape;394;p25"/>
          <p:cNvCxnSpPr/>
          <p:nvPr/>
        </p:nvCxnSpPr>
        <p:spPr>
          <a:xfrm rot="10800000">
            <a:off x="4672484" y="3727938"/>
            <a:ext cx="1278267" cy="168812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5" name="Google Shape;395;p25"/>
          <p:cNvCxnSpPr/>
          <p:nvPr/>
        </p:nvCxnSpPr>
        <p:spPr>
          <a:xfrm flipH="1" rot="10800000">
            <a:off x="7345345" y="3737988"/>
            <a:ext cx="1" cy="17886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96" name="Google Shape;396;p25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/>
        </p:nvSpPr>
        <p:spPr>
          <a:xfrm>
            <a:off x="0" y="0"/>
            <a:ext cx="70376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Recurrent Neural Network - Example</a:t>
            </a:r>
            <a:endParaRPr/>
          </a:p>
        </p:txBody>
      </p:sp>
      <p:sp>
        <p:nvSpPr>
          <p:cNvPr id="403" name="Google Shape;40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04" name="Google Shape;40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405" name="Google Shape;4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2325"/>
            <a:ext cx="12192000" cy="52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/>
        </p:nvSpPr>
        <p:spPr>
          <a:xfrm>
            <a:off x="0" y="0"/>
            <a:ext cx="7753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/>
          </a:p>
        </p:txBody>
      </p:sp>
      <p:sp>
        <p:nvSpPr>
          <p:cNvPr id="413" name="Google Shape;4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14" name="Google Shape;4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415" name="Google Shape;4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5388"/>
            <a:ext cx="12192000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7"/>
          <p:cNvSpPr/>
          <p:nvPr/>
        </p:nvSpPr>
        <p:spPr>
          <a:xfrm>
            <a:off x="3699468" y="6277252"/>
            <a:ext cx="4793064" cy="469708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GANs can learn to mimic any distribution of data.</a:t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/>
        </p:nvSpPr>
        <p:spPr>
          <a:xfrm>
            <a:off x="0" y="0"/>
            <a:ext cx="7753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/>
          </a:p>
        </p:txBody>
      </p:sp>
      <p:sp>
        <p:nvSpPr>
          <p:cNvPr id="424" name="Google Shape;42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25" name="Google Shape;42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people posing for the camera&#10;&#10;Description generated with very high confidence" id="426" name="Google Shape;426;p28"/>
          <p:cNvPicPr preferRelativeResize="0"/>
          <p:nvPr/>
        </p:nvPicPr>
        <p:blipFill rotWithShape="1">
          <a:blip r:embed="rId3">
            <a:alphaModFix/>
          </a:blip>
          <a:srcRect b="0" l="0" r="0" t="6810"/>
          <a:stretch/>
        </p:blipFill>
        <p:spPr>
          <a:xfrm>
            <a:off x="924684" y="1256398"/>
            <a:ext cx="6918819" cy="501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201" y="864158"/>
            <a:ext cx="4437583" cy="256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1062037"/>
            <a:ext cx="100965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9"/>
          <p:cNvSpPr txBox="1"/>
          <p:nvPr/>
        </p:nvSpPr>
        <p:spPr>
          <a:xfrm>
            <a:off x="3728621" y="5984210"/>
            <a:ext cx="47347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www.cloud.google.com/vision/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37" name="Google Shape;43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29"/>
          <p:cNvSpPr txBox="1"/>
          <p:nvPr/>
        </p:nvSpPr>
        <p:spPr>
          <a:xfrm>
            <a:off x="0" y="0"/>
            <a:ext cx="8707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Neural Networks: Example – Computer Vision</a:t>
            </a:r>
            <a:endParaRPr/>
          </a:p>
        </p:txBody>
      </p:sp>
      <p:pic>
        <p:nvPicPr>
          <p:cNvPr id="439" name="Google Shape;439;p29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0" y="0"/>
            <a:ext cx="88807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Recap…Supervised and Unsupervised Learning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178805" y="1487276"/>
            <a:ext cx="2577946" cy="969485"/>
          </a:xfrm>
          <a:prstGeom prst="roundRect">
            <a:avLst>
              <a:gd fmla="val 16667" name="adj"/>
            </a:avLst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(Develop Predictive models based on both input and output data)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048959" y="1487275"/>
            <a:ext cx="2577946" cy="881351"/>
          </a:xfrm>
          <a:prstGeom prst="roundRect">
            <a:avLst>
              <a:gd fmla="val 16667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(Group and Interpret data only based on input data)</a:t>
            </a:r>
            <a:endParaRPr/>
          </a:p>
        </p:txBody>
      </p:sp>
      <p:pic>
        <p:nvPicPr>
          <p:cNvPr descr="Image result for supervised vs unsupervised learning"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33100" t="0"/>
          <a:stretch/>
        </p:blipFill>
        <p:spPr>
          <a:xfrm>
            <a:off x="36453" y="3844661"/>
            <a:ext cx="4520139" cy="1739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upervised vs unsupervised learning"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66817" r="0" t="0"/>
          <a:stretch/>
        </p:blipFill>
        <p:spPr>
          <a:xfrm>
            <a:off x="5518648" y="3742189"/>
            <a:ext cx="2298736" cy="178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1029" y="4129328"/>
            <a:ext cx="2194518" cy="9053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6070" y="3844661"/>
            <a:ext cx="1924050" cy="142875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0" name="Google Shape;130;p3"/>
          <p:cNvCxnSpPr>
            <a:stCxn id="124" idx="2"/>
          </p:cNvCxnSpPr>
          <p:nvPr/>
        </p:nvCxnSpPr>
        <p:spPr>
          <a:xfrm flipH="1">
            <a:off x="1061978" y="2456761"/>
            <a:ext cx="1405800" cy="128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1" name="Google Shape;131;p3"/>
          <p:cNvCxnSpPr>
            <a:stCxn id="124" idx="2"/>
          </p:cNvCxnSpPr>
          <p:nvPr/>
        </p:nvCxnSpPr>
        <p:spPr>
          <a:xfrm>
            <a:off x="2467778" y="2456761"/>
            <a:ext cx="1013700" cy="128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2" name="Google Shape;132;p3"/>
          <p:cNvCxnSpPr>
            <a:stCxn id="125" idx="2"/>
          </p:cNvCxnSpPr>
          <p:nvPr/>
        </p:nvCxnSpPr>
        <p:spPr>
          <a:xfrm flipH="1">
            <a:off x="6213632" y="2368626"/>
            <a:ext cx="2124300" cy="137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3" name="Google Shape;133;p3"/>
          <p:cNvCxnSpPr>
            <a:stCxn id="125" idx="2"/>
            <a:endCxn id="129" idx="0"/>
          </p:cNvCxnSpPr>
          <p:nvPr/>
        </p:nvCxnSpPr>
        <p:spPr>
          <a:xfrm>
            <a:off x="8337932" y="2368626"/>
            <a:ext cx="520200" cy="147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" name="Google Shape;134;p3"/>
          <p:cNvCxnSpPr>
            <a:stCxn id="125" idx="2"/>
            <a:endCxn id="128" idx="0"/>
          </p:cNvCxnSpPr>
          <p:nvPr/>
        </p:nvCxnSpPr>
        <p:spPr>
          <a:xfrm>
            <a:off x="8337932" y="2368626"/>
            <a:ext cx="2720400" cy="17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" name="Google Shape;135;p3"/>
          <p:cNvSpPr txBox="1"/>
          <p:nvPr/>
        </p:nvSpPr>
        <p:spPr>
          <a:xfrm>
            <a:off x="7817384" y="3844700"/>
            <a:ext cx="15167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Dimensionality Reduction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9898806" y="4081227"/>
            <a:ext cx="77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</a:t>
            </a:r>
            <a:endParaRPr/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6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7" y="1152525"/>
            <a:ext cx="10029825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/>
          <p:nvPr/>
        </p:nvSpPr>
        <p:spPr>
          <a:xfrm>
            <a:off x="3418642" y="5903893"/>
            <a:ext cx="47347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www.cloud.google.com/vision/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48" name="Google Shape;4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0" y="0"/>
            <a:ext cx="8707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Neural Networks: Example – Computer Vision</a:t>
            </a:r>
            <a:endParaRPr/>
          </a:p>
        </p:txBody>
      </p:sp>
      <p:pic>
        <p:nvPicPr>
          <p:cNvPr id="450" name="Google Shape;450;p30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1"/>
          <p:cNvPicPr preferRelativeResize="0"/>
          <p:nvPr/>
        </p:nvPicPr>
        <p:blipFill rotWithShape="1">
          <a:blip r:embed="rId3">
            <a:alphaModFix/>
          </a:blip>
          <a:srcRect b="0" l="40546" r="0" t="22172"/>
          <a:stretch/>
        </p:blipFill>
        <p:spPr>
          <a:xfrm>
            <a:off x="3722130" y="1981502"/>
            <a:ext cx="4536261" cy="300967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457" name="Google Shape;45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58" name="Google Shape;45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9" name="Google Shape;4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2490" y="4991181"/>
            <a:ext cx="3407019" cy="189357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1"/>
          <p:cNvSpPr txBox="1"/>
          <p:nvPr/>
        </p:nvSpPr>
        <p:spPr>
          <a:xfrm>
            <a:off x="-80386" y="-39688"/>
            <a:ext cx="11076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Self Driving Cars – Drones: All types of Deep Learning (NN)</a:t>
            </a:r>
            <a:endParaRPr/>
          </a:p>
        </p:txBody>
      </p:sp>
      <p:pic>
        <p:nvPicPr>
          <p:cNvPr descr="Image result for self driving drones neural network" id="461" name="Google Shape;46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5900" y="1075164"/>
            <a:ext cx="337020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00" y="1075164"/>
            <a:ext cx="34385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 rotWithShape="1">
          <a:blip r:embed="rId7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 txBox="1"/>
          <p:nvPr/>
        </p:nvSpPr>
        <p:spPr>
          <a:xfrm>
            <a:off x="0" y="0"/>
            <a:ext cx="102927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Neural Networks to capture the first ‘Black Hole’</a:t>
            </a:r>
            <a:endParaRPr/>
          </a:p>
        </p:txBody>
      </p:sp>
      <p:sp>
        <p:nvSpPr>
          <p:cNvPr id="470" name="Google Shape;47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71" name="Google Shape;47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13" y="1421844"/>
            <a:ext cx="5267325" cy="379095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473" name="Google Shape;47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7066" y="1655216"/>
            <a:ext cx="4145933" cy="318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2"/>
          <p:cNvSpPr txBox="1"/>
          <p:nvPr/>
        </p:nvSpPr>
        <p:spPr>
          <a:xfrm>
            <a:off x="1598616" y="1093107"/>
            <a:ext cx="3115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ever Image of a Black Hole</a:t>
            </a:r>
            <a:endParaRPr/>
          </a:p>
        </p:txBody>
      </p:sp>
      <p:sp>
        <p:nvSpPr>
          <p:cNvPr id="475" name="Google Shape;475;p32"/>
          <p:cNvSpPr txBox="1"/>
          <p:nvPr/>
        </p:nvSpPr>
        <p:spPr>
          <a:xfrm>
            <a:off x="7955674" y="1285884"/>
            <a:ext cx="2637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Katie Bouman – MIT &amp; CIT</a:t>
            </a:r>
            <a:endParaRPr/>
          </a:p>
        </p:txBody>
      </p:sp>
      <p:pic>
        <p:nvPicPr>
          <p:cNvPr id="476" name="Google Shape;476;p32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will we cover Today?</a:t>
            </a:r>
            <a:endParaRPr/>
          </a:p>
        </p:txBody>
      </p:sp>
      <p:sp>
        <p:nvSpPr>
          <p:cNvPr id="483" name="Google Shape;48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84" name="Google Shape;48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33"/>
          <p:cNvSpPr txBox="1"/>
          <p:nvPr/>
        </p:nvSpPr>
        <p:spPr>
          <a:xfrm>
            <a:off x="838200" y="1405532"/>
            <a:ext cx="675871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Why Neural Networks?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Types of Deep Neural Networks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Reinforcement Learning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33"/>
          <p:cNvPicPr preferRelativeResize="0"/>
          <p:nvPr/>
        </p:nvPicPr>
        <p:blipFill rotWithShape="1">
          <a:blip r:embed="rId3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/>
          <p:nvPr/>
        </p:nvSpPr>
        <p:spPr>
          <a:xfrm>
            <a:off x="0" y="0"/>
            <a:ext cx="46607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/>
          </a:p>
        </p:txBody>
      </p:sp>
      <p:sp>
        <p:nvSpPr>
          <p:cNvPr id="493" name="Google Shape;49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494" name="Google Shape;49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003" y="831889"/>
            <a:ext cx="71628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4"/>
          <p:cNvSpPr/>
          <p:nvPr/>
        </p:nvSpPr>
        <p:spPr>
          <a:xfrm>
            <a:off x="7982639" y="5613496"/>
            <a:ext cx="2434728" cy="925416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Learns to react to an environment and rewarded accordingly</a:t>
            </a:r>
            <a:endParaRPr/>
          </a:p>
        </p:txBody>
      </p:sp>
      <p:pic>
        <p:nvPicPr>
          <p:cNvPr id="497" name="Google Shape;497;p34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/>
        </p:nvSpPr>
        <p:spPr>
          <a:xfrm>
            <a:off x="0" y="0"/>
            <a:ext cx="64734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Reinforcement Learning: Example</a:t>
            </a:r>
            <a:endParaRPr/>
          </a:p>
        </p:txBody>
      </p:sp>
      <p:sp>
        <p:nvSpPr>
          <p:cNvPr id="504" name="Google Shape;50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505" name="Google Shape;50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506" name="Google Shape;5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28" y="1165368"/>
            <a:ext cx="57340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347" y="864574"/>
            <a:ext cx="4184495" cy="46973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515" name="Google Shape;51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36"/>
          <p:cNvSpPr txBox="1"/>
          <p:nvPr/>
        </p:nvSpPr>
        <p:spPr>
          <a:xfrm>
            <a:off x="0" y="0"/>
            <a:ext cx="22868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Summary…</a:t>
            </a:r>
            <a:endParaRPr/>
          </a:p>
        </p:txBody>
      </p:sp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764" y="878696"/>
            <a:ext cx="8068269" cy="365311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/>
          <p:nvPr/>
        </p:nvSpPr>
        <p:spPr>
          <a:xfrm>
            <a:off x="3275762" y="4501663"/>
            <a:ext cx="1276141" cy="36512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5648848" y="4531807"/>
            <a:ext cx="1276141" cy="36512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8021934" y="4531807"/>
            <a:ext cx="1276141" cy="365126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</a:t>
            </a:r>
            <a:endParaRPr/>
          </a:p>
        </p:txBody>
      </p:sp>
      <p:pic>
        <p:nvPicPr>
          <p:cNvPr id="521" name="Google Shape;521;p36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/>
          <p:nvPr/>
        </p:nvSpPr>
        <p:spPr>
          <a:xfrm>
            <a:off x="0" y="0"/>
            <a:ext cx="23224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Tomorrow?</a:t>
            </a:r>
            <a:endParaRPr/>
          </a:p>
        </p:txBody>
      </p:sp>
      <p:sp>
        <p:nvSpPr>
          <p:cNvPr id="528" name="Google Shape;52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529" name="Google Shape;52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37"/>
          <p:cNvPicPr preferRelativeResize="0"/>
          <p:nvPr/>
        </p:nvPicPr>
        <p:blipFill rotWithShape="1">
          <a:blip r:embed="rId3">
            <a:alphaModFix/>
          </a:blip>
          <a:srcRect b="1385" l="0" r="0" t="0"/>
          <a:stretch/>
        </p:blipFill>
        <p:spPr>
          <a:xfrm>
            <a:off x="1484605" y="646331"/>
            <a:ext cx="7903185" cy="563092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7"/>
          <p:cNvSpPr/>
          <p:nvPr/>
        </p:nvSpPr>
        <p:spPr>
          <a:xfrm>
            <a:off x="1302026" y="2725222"/>
            <a:ext cx="2862470" cy="30811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37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/>
        </p:nvSpPr>
        <p:spPr>
          <a:xfrm>
            <a:off x="0" y="0"/>
            <a:ext cx="29692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Course Outline</a:t>
            </a:r>
            <a:endParaRPr/>
          </a:p>
        </p:txBody>
      </p:sp>
      <p:sp>
        <p:nvSpPr>
          <p:cNvPr id="144" name="Google Shape;14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45" name="Google Shape;14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/>
          </a:blip>
          <a:srcRect b="1385" l="0" r="0" t="0"/>
          <a:stretch/>
        </p:blipFill>
        <p:spPr>
          <a:xfrm>
            <a:off x="1484605" y="646331"/>
            <a:ext cx="7903185" cy="5630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1302026" y="2440742"/>
            <a:ext cx="2862470" cy="30811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will we cover Today?</a:t>
            </a:r>
            <a:endParaRPr/>
          </a:p>
        </p:txBody>
      </p:sp>
      <p:sp>
        <p:nvSpPr>
          <p:cNvPr id="155" name="Google Shape;15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56" name="Google Shape;15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838200" y="1405532"/>
            <a:ext cx="675871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Why Neural Networks?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Types of Deep Neural Networks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Reinforcement Learning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0" y="0"/>
            <a:ext cx="5157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will we cover Today?</a:t>
            </a:r>
            <a:endParaRPr/>
          </a:p>
        </p:txBody>
      </p:sp>
      <p:sp>
        <p:nvSpPr>
          <p:cNvPr id="165" name="Google Shape;16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66" name="Google Shape;16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838200" y="1405532"/>
            <a:ext cx="675871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Why Neural Networks?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Types of Deep Neural Networks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Noto Sans Symbols"/>
              <a:buChar char="⮚"/>
            </a:pPr>
            <a:r>
              <a:rPr lang="en-US" sz="36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Reinforcement Learning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52093" t="0"/>
          <a:stretch/>
        </p:blipFill>
        <p:spPr>
          <a:xfrm>
            <a:off x="482031" y="1399537"/>
            <a:ext cx="5378942" cy="40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0" y="0"/>
            <a:ext cx="7231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Problem - Why Neural Networks?</a:t>
            </a:r>
            <a:endParaRPr/>
          </a:p>
        </p:txBody>
      </p:sp>
      <p:cxnSp>
        <p:nvCxnSpPr>
          <p:cNvPr id="178" name="Google Shape;178;p7"/>
          <p:cNvCxnSpPr/>
          <p:nvPr/>
        </p:nvCxnSpPr>
        <p:spPr>
          <a:xfrm>
            <a:off x="1597446" y="1872867"/>
            <a:ext cx="2897436" cy="2842352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7"/>
          <p:cNvSpPr/>
          <p:nvPr/>
        </p:nvSpPr>
        <p:spPr>
          <a:xfrm>
            <a:off x="1366092" y="2093205"/>
            <a:ext cx="3062689" cy="2655065"/>
          </a:xfrm>
          <a:custGeom>
            <a:rect b="b" l="l" r="r" t="t"/>
            <a:pathLst>
              <a:path extrusionOk="0" h="2655065" w="3062689">
                <a:moveTo>
                  <a:pt x="0" y="914400"/>
                </a:moveTo>
                <a:cubicBezTo>
                  <a:pt x="88135" y="910728"/>
                  <a:pt x="176434" y="909899"/>
                  <a:pt x="264404" y="903383"/>
                </a:cubicBezTo>
                <a:cubicBezTo>
                  <a:pt x="296911" y="900975"/>
                  <a:pt x="302735" y="884218"/>
                  <a:pt x="330506" y="870332"/>
                </a:cubicBezTo>
                <a:cubicBezTo>
                  <a:pt x="340893" y="865139"/>
                  <a:pt x="353405" y="864955"/>
                  <a:pt x="363556" y="859315"/>
                </a:cubicBezTo>
                <a:cubicBezTo>
                  <a:pt x="386705" y="846455"/>
                  <a:pt x="407623" y="829937"/>
                  <a:pt x="429657" y="815248"/>
                </a:cubicBezTo>
                <a:cubicBezTo>
                  <a:pt x="440674" y="807903"/>
                  <a:pt x="449863" y="796425"/>
                  <a:pt x="462708" y="793214"/>
                </a:cubicBezTo>
                <a:lnTo>
                  <a:pt x="506775" y="782197"/>
                </a:lnTo>
                <a:cubicBezTo>
                  <a:pt x="517792" y="774853"/>
                  <a:pt x="527983" y="766085"/>
                  <a:pt x="539826" y="760164"/>
                </a:cubicBezTo>
                <a:cubicBezTo>
                  <a:pt x="550213" y="754971"/>
                  <a:pt x="563214" y="755589"/>
                  <a:pt x="572877" y="749147"/>
                </a:cubicBezTo>
                <a:cubicBezTo>
                  <a:pt x="627018" y="713052"/>
                  <a:pt x="587317" y="723689"/>
                  <a:pt x="627961" y="683046"/>
                </a:cubicBezTo>
                <a:cubicBezTo>
                  <a:pt x="637324" y="673683"/>
                  <a:pt x="649995" y="668357"/>
                  <a:pt x="661012" y="661012"/>
                </a:cubicBezTo>
                <a:cubicBezTo>
                  <a:pt x="701722" y="599945"/>
                  <a:pt x="659753" y="648246"/>
                  <a:pt x="716096" y="616944"/>
                </a:cubicBezTo>
                <a:cubicBezTo>
                  <a:pt x="739245" y="604084"/>
                  <a:pt x="757075" y="581251"/>
                  <a:pt x="782197" y="572877"/>
                </a:cubicBezTo>
                <a:cubicBezTo>
                  <a:pt x="804231" y="565532"/>
                  <a:pt x="828973" y="563726"/>
                  <a:pt x="848298" y="550843"/>
                </a:cubicBezTo>
                <a:cubicBezTo>
                  <a:pt x="859315" y="543498"/>
                  <a:pt x="869249" y="534187"/>
                  <a:pt x="881349" y="528809"/>
                </a:cubicBezTo>
                <a:cubicBezTo>
                  <a:pt x="902573" y="519376"/>
                  <a:pt x="925416" y="514120"/>
                  <a:pt x="947450" y="506776"/>
                </a:cubicBezTo>
                <a:lnTo>
                  <a:pt x="980501" y="495759"/>
                </a:lnTo>
                <a:lnTo>
                  <a:pt x="1013551" y="484742"/>
                </a:lnTo>
                <a:cubicBezTo>
                  <a:pt x="1024568" y="481070"/>
                  <a:pt x="1036939" y="480167"/>
                  <a:pt x="1046602" y="473725"/>
                </a:cubicBezTo>
                <a:cubicBezTo>
                  <a:pt x="1057619" y="466380"/>
                  <a:pt x="1067483" y="456907"/>
                  <a:pt x="1079653" y="451691"/>
                </a:cubicBezTo>
                <a:cubicBezTo>
                  <a:pt x="1094494" y="445331"/>
                  <a:pt x="1167483" y="432271"/>
                  <a:pt x="1178804" y="429658"/>
                </a:cubicBezTo>
                <a:cubicBezTo>
                  <a:pt x="1208311" y="422849"/>
                  <a:pt x="1266939" y="407624"/>
                  <a:pt x="1266939" y="407624"/>
                </a:cubicBezTo>
                <a:cubicBezTo>
                  <a:pt x="1311007" y="411296"/>
                  <a:pt x="1355263" y="413156"/>
                  <a:pt x="1399142" y="418641"/>
                </a:cubicBezTo>
                <a:cubicBezTo>
                  <a:pt x="1414166" y="420519"/>
                  <a:pt x="1428428" y="426373"/>
                  <a:pt x="1443209" y="429658"/>
                </a:cubicBezTo>
                <a:cubicBezTo>
                  <a:pt x="1461488" y="433720"/>
                  <a:pt x="1480228" y="435748"/>
                  <a:pt x="1498294" y="440675"/>
                </a:cubicBezTo>
                <a:cubicBezTo>
                  <a:pt x="1520701" y="446786"/>
                  <a:pt x="1542361" y="455364"/>
                  <a:pt x="1564395" y="462708"/>
                </a:cubicBezTo>
                <a:cubicBezTo>
                  <a:pt x="1575412" y="466380"/>
                  <a:pt x="1586179" y="470909"/>
                  <a:pt x="1597445" y="473725"/>
                </a:cubicBezTo>
                <a:cubicBezTo>
                  <a:pt x="1611566" y="477255"/>
                  <a:pt x="1658757" y="487856"/>
                  <a:pt x="1674563" y="495759"/>
                </a:cubicBezTo>
                <a:cubicBezTo>
                  <a:pt x="1759978" y="538467"/>
                  <a:pt x="1657601" y="501123"/>
                  <a:pt x="1740665" y="528809"/>
                </a:cubicBezTo>
                <a:cubicBezTo>
                  <a:pt x="1751682" y="536154"/>
                  <a:pt x="1761616" y="545465"/>
                  <a:pt x="1773715" y="550843"/>
                </a:cubicBezTo>
                <a:cubicBezTo>
                  <a:pt x="1773718" y="550845"/>
                  <a:pt x="1856340" y="578385"/>
                  <a:pt x="1872867" y="583894"/>
                </a:cubicBezTo>
                <a:lnTo>
                  <a:pt x="1905918" y="594911"/>
                </a:lnTo>
                <a:lnTo>
                  <a:pt x="1938968" y="605928"/>
                </a:lnTo>
                <a:cubicBezTo>
                  <a:pt x="1955175" y="604307"/>
                  <a:pt x="2047327" y="603262"/>
                  <a:pt x="2082188" y="583894"/>
                </a:cubicBezTo>
                <a:cubicBezTo>
                  <a:pt x="2105337" y="571033"/>
                  <a:pt x="2148289" y="539826"/>
                  <a:pt x="2148289" y="539826"/>
                </a:cubicBezTo>
                <a:cubicBezTo>
                  <a:pt x="2199701" y="462708"/>
                  <a:pt x="2170322" y="488414"/>
                  <a:pt x="2225407" y="451691"/>
                </a:cubicBezTo>
                <a:cubicBezTo>
                  <a:pt x="2236424" y="437002"/>
                  <a:pt x="2244734" y="419823"/>
                  <a:pt x="2258457" y="407624"/>
                </a:cubicBezTo>
                <a:cubicBezTo>
                  <a:pt x="2258461" y="407620"/>
                  <a:pt x="2341081" y="352542"/>
                  <a:pt x="2357609" y="341523"/>
                </a:cubicBezTo>
                <a:cubicBezTo>
                  <a:pt x="2368626" y="334178"/>
                  <a:pt x="2381297" y="328852"/>
                  <a:pt x="2390660" y="319489"/>
                </a:cubicBezTo>
                <a:cubicBezTo>
                  <a:pt x="2433072" y="277075"/>
                  <a:pt x="2410746" y="295080"/>
                  <a:pt x="2456761" y="264405"/>
                </a:cubicBezTo>
                <a:cubicBezTo>
                  <a:pt x="2519906" y="169687"/>
                  <a:pt x="2435827" y="281151"/>
                  <a:pt x="2511845" y="220337"/>
                </a:cubicBezTo>
                <a:cubicBezTo>
                  <a:pt x="2522184" y="212066"/>
                  <a:pt x="2524516" y="196649"/>
                  <a:pt x="2533879" y="187287"/>
                </a:cubicBezTo>
                <a:cubicBezTo>
                  <a:pt x="2620536" y="100631"/>
                  <a:pt x="2509744" y="240485"/>
                  <a:pt x="2599980" y="132202"/>
                </a:cubicBezTo>
                <a:cubicBezTo>
                  <a:pt x="2634583" y="90679"/>
                  <a:pt x="2615239" y="79376"/>
                  <a:pt x="2688115" y="55084"/>
                </a:cubicBezTo>
                <a:cubicBezTo>
                  <a:pt x="2699132" y="51412"/>
                  <a:pt x="2711014" y="49707"/>
                  <a:pt x="2721166" y="44067"/>
                </a:cubicBezTo>
                <a:cubicBezTo>
                  <a:pt x="2744315" y="31207"/>
                  <a:pt x="2787267" y="0"/>
                  <a:pt x="2787267" y="0"/>
                </a:cubicBezTo>
                <a:cubicBezTo>
                  <a:pt x="2821653" y="4298"/>
                  <a:pt x="2880680" y="-1666"/>
                  <a:pt x="2908453" y="33050"/>
                </a:cubicBezTo>
                <a:cubicBezTo>
                  <a:pt x="2915707" y="42118"/>
                  <a:pt x="2915797" y="55084"/>
                  <a:pt x="2919469" y="66101"/>
                </a:cubicBezTo>
                <a:cubicBezTo>
                  <a:pt x="2917366" y="93440"/>
                  <a:pt x="2921216" y="194810"/>
                  <a:pt x="2897436" y="242371"/>
                </a:cubicBezTo>
                <a:cubicBezTo>
                  <a:pt x="2891515" y="254214"/>
                  <a:pt x="2883879" y="265250"/>
                  <a:pt x="2875402" y="275422"/>
                </a:cubicBezTo>
                <a:cubicBezTo>
                  <a:pt x="2865428" y="287391"/>
                  <a:pt x="2853368" y="297455"/>
                  <a:pt x="2842351" y="308472"/>
                </a:cubicBezTo>
                <a:cubicBezTo>
                  <a:pt x="2820905" y="372815"/>
                  <a:pt x="2848116" y="313725"/>
                  <a:pt x="2798284" y="363556"/>
                </a:cubicBezTo>
                <a:cubicBezTo>
                  <a:pt x="2785300" y="376540"/>
                  <a:pt x="2775905" y="392682"/>
                  <a:pt x="2765233" y="407624"/>
                </a:cubicBezTo>
                <a:cubicBezTo>
                  <a:pt x="2757537" y="418398"/>
                  <a:pt x="2752563" y="431312"/>
                  <a:pt x="2743200" y="440675"/>
                </a:cubicBezTo>
                <a:cubicBezTo>
                  <a:pt x="2733837" y="450038"/>
                  <a:pt x="2721166" y="455364"/>
                  <a:pt x="2710149" y="462708"/>
                </a:cubicBezTo>
                <a:cubicBezTo>
                  <a:pt x="2702804" y="473725"/>
                  <a:pt x="2698454" y="487487"/>
                  <a:pt x="2688115" y="495759"/>
                </a:cubicBezTo>
                <a:cubicBezTo>
                  <a:pt x="2679047" y="503013"/>
                  <a:pt x="2663276" y="498565"/>
                  <a:pt x="2655065" y="506776"/>
                </a:cubicBezTo>
                <a:cubicBezTo>
                  <a:pt x="2596309" y="565532"/>
                  <a:pt x="2699132" y="521465"/>
                  <a:pt x="2610997" y="550843"/>
                </a:cubicBezTo>
                <a:lnTo>
                  <a:pt x="2511845" y="616944"/>
                </a:lnTo>
                <a:cubicBezTo>
                  <a:pt x="2500828" y="624288"/>
                  <a:pt x="2488157" y="629616"/>
                  <a:pt x="2478795" y="638978"/>
                </a:cubicBezTo>
                <a:cubicBezTo>
                  <a:pt x="2456761" y="661012"/>
                  <a:pt x="2438621" y="687794"/>
                  <a:pt x="2412694" y="705079"/>
                </a:cubicBezTo>
                <a:lnTo>
                  <a:pt x="2346592" y="749147"/>
                </a:lnTo>
                <a:cubicBezTo>
                  <a:pt x="2339248" y="760164"/>
                  <a:pt x="2333921" y="772835"/>
                  <a:pt x="2324559" y="782197"/>
                </a:cubicBezTo>
                <a:cubicBezTo>
                  <a:pt x="2315196" y="791560"/>
                  <a:pt x="2300227" y="794266"/>
                  <a:pt x="2291508" y="804231"/>
                </a:cubicBezTo>
                <a:cubicBezTo>
                  <a:pt x="2274070" y="824160"/>
                  <a:pt x="2266166" y="851607"/>
                  <a:pt x="2247441" y="870332"/>
                </a:cubicBezTo>
                <a:cubicBezTo>
                  <a:pt x="2236424" y="881349"/>
                  <a:pt x="2224364" y="891414"/>
                  <a:pt x="2214390" y="903383"/>
                </a:cubicBezTo>
                <a:cubicBezTo>
                  <a:pt x="2205913" y="913555"/>
                  <a:pt x="2201719" y="927071"/>
                  <a:pt x="2192356" y="936434"/>
                </a:cubicBezTo>
                <a:cubicBezTo>
                  <a:pt x="2182994" y="945796"/>
                  <a:pt x="2169202" y="949671"/>
                  <a:pt x="2159306" y="958467"/>
                </a:cubicBezTo>
                <a:cubicBezTo>
                  <a:pt x="2046105" y="1059089"/>
                  <a:pt x="2135166" y="996593"/>
                  <a:pt x="2060154" y="1046602"/>
                </a:cubicBezTo>
                <a:cubicBezTo>
                  <a:pt x="2040792" y="1104687"/>
                  <a:pt x="2061934" y="1057685"/>
                  <a:pt x="2016086" y="1112703"/>
                </a:cubicBezTo>
                <a:cubicBezTo>
                  <a:pt x="2007610" y="1122875"/>
                  <a:pt x="2002529" y="1135582"/>
                  <a:pt x="1994053" y="1145754"/>
                </a:cubicBezTo>
                <a:cubicBezTo>
                  <a:pt x="1984079" y="1157723"/>
                  <a:pt x="1970567" y="1166507"/>
                  <a:pt x="1961002" y="1178805"/>
                </a:cubicBezTo>
                <a:cubicBezTo>
                  <a:pt x="1916808" y="1235626"/>
                  <a:pt x="1922540" y="1228090"/>
                  <a:pt x="1905918" y="1277956"/>
                </a:cubicBezTo>
                <a:cubicBezTo>
                  <a:pt x="1911424" y="1310993"/>
                  <a:pt x="1919571" y="1381064"/>
                  <a:pt x="1938968" y="1410159"/>
                </a:cubicBezTo>
                <a:lnTo>
                  <a:pt x="1961002" y="1443209"/>
                </a:lnTo>
                <a:cubicBezTo>
                  <a:pt x="1988695" y="1526287"/>
                  <a:pt x="1951338" y="1423880"/>
                  <a:pt x="1994053" y="1509311"/>
                </a:cubicBezTo>
                <a:cubicBezTo>
                  <a:pt x="1999246" y="1519698"/>
                  <a:pt x="1999876" y="1531974"/>
                  <a:pt x="2005069" y="1542361"/>
                </a:cubicBezTo>
                <a:cubicBezTo>
                  <a:pt x="2010990" y="1554204"/>
                  <a:pt x="2021725" y="1563312"/>
                  <a:pt x="2027103" y="1575412"/>
                </a:cubicBezTo>
                <a:cubicBezTo>
                  <a:pt x="2036536" y="1596636"/>
                  <a:pt x="2036254" y="1622188"/>
                  <a:pt x="2049137" y="1641513"/>
                </a:cubicBezTo>
                <a:cubicBezTo>
                  <a:pt x="2056482" y="1652530"/>
                  <a:pt x="2065793" y="1662464"/>
                  <a:pt x="2071171" y="1674564"/>
                </a:cubicBezTo>
                <a:cubicBezTo>
                  <a:pt x="2080604" y="1695788"/>
                  <a:pt x="2085860" y="1718631"/>
                  <a:pt x="2093204" y="1740665"/>
                </a:cubicBezTo>
                <a:cubicBezTo>
                  <a:pt x="2096876" y="1751682"/>
                  <a:pt x="2097779" y="1764053"/>
                  <a:pt x="2104221" y="1773715"/>
                </a:cubicBezTo>
                <a:cubicBezTo>
                  <a:pt x="2111566" y="1784732"/>
                  <a:pt x="2117458" y="1796870"/>
                  <a:pt x="2126255" y="1806766"/>
                </a:cubicBezTo>
                <a:cubicBezTo>
                  <a:pt x="2181137" y="1868509"/>
                  <a:pt x="2175175" y="1861413"/>
                  <a:pt x="2225407" y="1894901"/>
                </a:cubicBezTo>
                <a:cubicBezTo>
                  <a:pt x="2284165" y="1983039"/>
                  <a:pt x="2207045" y="1876539"/>
                  <a:pt x="2280491" y="1949985"/>
                </a:cubicBezTo>
                <a:cubicBezTo>
                  <a:pt x="2289854" y="1959348"/>
                  <a:pt x="2292560" y="1974317"/>
                  <a:pt x="2302525" y="1983036"/>
                </a:cubicBezTo>
                <a:cubicBezTo>
                  <a:pt x="2322454" y="2000474"/>
                  <a:pt x="2368626" y="2027103"/>
                  <a:pt x="2368626" y="2027103"/>
                </a:cubicBezTo>
                <a:cubicBezTo>
                  <a:pt x="2392663" y="2099215"/>
                  <a:pt x="2359278" y="2028437"/>
                  <a:pt x="2412694" y="2071171"/>
                </a:cubicBezTo>
                <a:cubicBezTo>
                  <a:pt x="2423033" y="2079442"/>
                  <a:pt x="2424762" y="2095503"/>
                  <a:pt x="2434727" y="2104222"/>
                </a:cubicBezTo>
                <a:cubicBezTo>
                  <a:pt x="2454656" y="2121660"/>
                  <a:pt x="2478794" y="2133600"/>
                  <a:pt x="2500828" y="2148289"/>
                </a:cubicBezTo>
                <a:cubicBezTo>
                  <a:pt x="2511845" y="2155634"/>
                  <a:pt x="2521034" y="2167112"/>
                  <a:pt x="2533879" y="2170323"/>
                </a:cubicBezTo>
                <a:cubicBezTo>
                  <a:pt x="2563257" y="2177667"/>
                  <a:pt x="2593286" y="2182780"/>
                  <a:pt x="2622014" y="2192356"/>
                </a:cubicBezTo>
                <a:lnTo>
                  <a:pt x="2688115" y="2214390"/>
                </a:lnTo>
                <a:lnTo>
                  <a:pt x="2721166" y="2225407"/>
                </a:lnTo>
                <a:cubicBezTo>
                  <a:pt x="2743200" y="2240096"/>
                  <a:pt x="2778893" y="2244353"/>
                  <a:pt x="2787267" y="2269475"/>
                </a:cubicBezTo>
                <a:cubicBezTo>
                  <a:pt x="2802471" y="2315086"/>
                  <a:pt x="2788622" y="2296083"/>
                  <a:pt x="2831335" y="2324559"/>
                </a:cubicBezTo>
                <a:cubicBezTo>
                  <a:pt x="2835007" y="2335576"/>
                  <a:pt x="2835097" y="2348541"/>
                  <a:pt x="2842351" y="2357609"/>
                </a:cubicBezTo>
                <a:cubicBezTo>
                  <a:pt x="2890091" y="2417284"/>
                  <a:pt x="2864386" y="2338330"/>
                  <a:pt x="2897436" y="2412694"/>
                </a:cubicBezTo>
                <a:cubicBezTo>
                  <a:pt x="2940573" y="2509753"/>
                  <a:pt x="2892194" y="2451520"/>
                  <a:pt x="2952520" y="2511846"/>
                </a:cubicBezTo>
                <a:cubicBezTo>
                  <a:pt x="2963562" y="2544970"/>
                  <a:pt x="2961842" y="2549472"/>
                  <a:pt x="2985571" y="2577947"/>
                </a:cubicBezTo>
                <a:cubicBezTo>
                  <a:pt x="3075808" y="2686232"/>
                  <a:pt x="2965014" y="2546373"/>
                  <a:pt x="3051672" y="2633031"/>
                </a:cubicBezTo>
                <a:cubicBezTo>
                  <a:pt x="3057478" y="2638837"/>
                  <a:pt x="3059017" y="2647720"/>
                  <a:pt x="3062689" y="2655065"/>
                </a:cubicBezTo>
              </a:path>
            </a:pathLst>
          </a:custGeom>
          <a:noFill/>
          <a:ln cap="flat" cmpd="sng" w="571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40523" l="51848" r="1357" t="11435"/>
          <a:stretch/>
        </p:blipFill>
        <p:spPr>
          <a:xfrm>
            <a:off x="6335687" y="1872867"/>
            <a:ext cx="5254086" cy="19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188" name="Google Shape;18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0" y="0"/>
            <a:ext cx="7231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Problem - Why Neural Networks?</a:t>
            </a:r>
            <a:endParaRPr/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13931"/>
          <a:stretch/>
        </p:blipFill>
        <p:spPr>
          <a:xfrm>
            <a:off x="1414021" y="1575411"/>
            <a:ext cx="7696200" cy="3902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8"/>
          <p:cNvSpPr txBox="1"/>
          <p:nvPr/>
        </p:nvSpPr>
        <p:spPr>
          <a:xfrm>
            <a:off x="7645218" y="3341869"/>
            <a:ext cx="126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Pixel values</a:t>
            </a:r>
            <a:endParaRPr/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4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4639112" y="3711201"/>
            <a:ext cx="7298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6712385" y="3711200"/>
            <a:ext cx="7298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with Python</a:t>
            </a:r>
            <a:endParaRPr/>
          </a:p>
        </p:txBody>
      </p:sp>
      <p:sp>
        <p:nvSpPr>
          <p:cNvPr id="201" name="Google Shape;20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0" y="0"/>
            <a:ext cx="7231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Problem - Why Neural Networks?</a:t>
            </a:r>
            <a:endParaRPr/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32284" l="0" r="0" t="0"/>
          <a:stretch/>
        </p:blipFill>
        <p:spPr>
          <a:xfrm>
            <a:off x="735339" y="989815"/>
            <a:ext cx="8772525" cy="314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7833" y="4597997"/>
            <a:ext cx="3479975" cy="147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5">
            <a:alphaModFix/>
          </a:blip>
          <a:srcRect b="18345" l="2425" r="8392" t="9819"/>
          <a:stretch/>
        </p:blipFill>
        <p:spPr>
          <a:xfrm>
            <a:off x="0" y="6499071"/>
            <a:ext cx="1328982" cy="3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2996" y="6499071"/>
            <a:ext cx="932234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2018-06-03T01:46:00Z</dcterms:created>
  <dc:creator>Mo</dc:creator>
</cp:coreProperties>
</file>